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Lst>
  <p:notesMasterIdLst>
    <p:notesMasterId r:id="rId31"/>
  </p:notesMasterIdLst>
  <p:handoutMasterIdLst>
    <p:handoutMasterId r:id="rId32"/>
  </p:handoutMasterIdLst>
  <p:sldIdLst>
    <p:sldId id="3743" r:id="rId6"/>
    <p:sldId id="1621" r:id="rId7"/>
    <p:sldId id="1324" r:id="rId8"/>
    <p:sldId id="439" r:id="rId9"/>
    <p:sldId id="3614" r:id="rId10"/>
    <p:sldId id="3624" r:id="rId11"/>
    <p:sldId id="295" r:id="rId12"/>
    <p:sldId id="3751" r:id="rId13"/>
    <p:sldId id="3625" r:id="rId14"/>
    <p:sldId id="3760" r:id="rId15"/>
    <p:sldId id="3616" r:id="rId16"/>
    <p:sldId id="3764" r:id="rId17"/>
    <p:sldId id="3617" r:id="rId18"/>
    <p:sldId id="3746" r:id="rId19"/>
    <p:sldId id="3759" r:id="rId20"/>
    <p:sldId id="3626" r:id="rId21"/>
    <p:sldId id="3618" r:id="rId22"/>
    <p:sldId id="3761" r:id="rId23"/>
    <p:sldId id="3619" r:id="rId24"/>
    <p:sldId id="3763" r:id="rId25"/>
    <p:sldId id="3620" r:id="rId26"/>
    <p:sldId id="3762" r:id="rId27"/>
    <p:sldId id="3735" r:id="rId28"/>
    <p:sldId id="4858" r:id="rId29"/>
    <p:sldId id="4859"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zure DevOps" id="{EDC7C86C-F559-451E-9D2B-155BF421D4D8}">
          <p14:sldIdLst>
            <p14:sldId id="3743"/>
            <p14:sldId id="1621"/>
            <p14:sldId id="1324"/>
            <p14:sldId id="439"/>
            <p14:sldId id="3614"/>
            <p14:sldId id="3624"/>
            <p14:sldId id="295"/>
            <p14:sldId id="3751"/>
            <p14:sldId id="3625"/>
            <p14:sldId id="3760"/>
          </p14:sldIdLst>
        </p14:section>
        <p14:section name="Azure Boards" id="{4751DDB9-3412-47F1-81A5-190DEA82C97A}">
          <p14:sldIdLst>
            <p14:sldId id="3616"/>
            <p14:sldId id="3764"/>
          </p14:sldIdLst>
        </p14:section>
        <p14:section name="Azure Pipelines" id="{876D7351-DD79-4B98-B999-F95CB6D6238B}">
          <p14:sldIdLst>
            <p14:sldId id="3617"/>
            <p14:sldId id="3746"/>
            <p14:sldId id="3759"/>
            <p14:sldId id="3626"/>
          </p14:sldIdLst>
        </p14:section>
        <p14:section name="Azure Repos" id="{F3B24566-1150-4BE5-A140-D76FEC753045}">
          <p14:sldIdLst>
            <p14:sldId id="3618"/>
            <p14:sldId id="3761"/>
          </p14:sldIdLst>
        </p14:section>
        <p14:section name="Azure Test Plans" id="{464ED1BC-B126-4C24-9D08-A1FCEB95EA59}">
          <p14:sldIdLst>
            <p14:sldId id="3619"/>
            <p14:sldId id="3763"/>
          </p14:sldIdLst>
        </p14:section>
        <p14:section name="Azure Artifacts" id="{786794A8-0DBC-4F1F-8631-FC6D7AF4F9F2}">
          <p14:sldIdLst>
            <p14:sldId id="3620"/>
            <p14:sldId id="3762"/>
          </p14:sldIdLst>
        </p14:section>
        <p14:section name="Recap and Closing" id="{427F8D61-EA31-4164-9F7B-F18588E27712}">
          <p14:sldIdLst>
            <p14:sldId id="3735"/>
            <p14:sldId id="4858"/>
            <p14:sldId id="48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00" autoAdjust="0"/>
  </p:normalViewPr>
  <p:slideViewPr>
    <p:cSldViewPr snapToGrid="0">
      <p:cViewPr varScale="1">
        <p:scale>
          <a:sx n="99" d="100"/>
          <a:sy n="99" d="100"/>
        </p:scale>
        <p:origin x="84" y="6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1/20/2020 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1/20/2020 2:59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130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1/20/2020 3:00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21EBE3-4B50-4DF2-B379-D61DC1894BC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1538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1/20/2020 2:59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1/20/2020 2:59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098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616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3405324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4138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411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0495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2689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94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5553796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1018107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891179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52330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360320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21685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01895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3164170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93675679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5960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467594191"/>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388847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26727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59884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57737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86386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2619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3814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74907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4483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0754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image" Target="../media/image14.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image" Target="../media/image13.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59"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82986924"/>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8" r:id="rId2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65.pn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2.png"/><Relationship Id="rId7"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72.png"/><Relationship Id="rId5" Type="http://schemas.openxmlformats.org/officeDocument/2006/relationships/image" Target="../media/image7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2.png"/><Relationship Id="rId7" Type="http://schemas.openxmlformats.org/officeDocument/2006/relationships/image" Target="../media/image73.svg"/><Relationship Id="rId12"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72.png"/><Relationship Id="rId11" Type="http://schemas.openxmlformats.org/officeDocument/2006/relationships/image" Target="../media/image78.svg"/><Relationship Id="rId5" Type="http://schemas.openxmlformats.org/officeDocument/2006/relationships/image" Target="../media/image71.sv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5.svg"/></Relationships>
</file>

<file path=ppt/slides/_rels/slide1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microsoft.com/office/2007/relationships/hdphoto" Target="../media/hdphoto1.wdp"/><Relationship Id="rId5" Type="http://schemas.openxmlformats.org/officeDocument/2006/relationships/image" Target="../media/image80.png"/><Relationship Id="rId10" Type="http://schemas.openxmlformats.org/officeDocument/2006/relationships/image" Target="../media/image84.svg"/><Relationship Id="rId4" Type="http://schemas.openxmlformats.org/officeDocument/2006/relationships/image" Target="../media/image62.png"/><Relationship Id="rId9"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2.png"/><Relationship Id="rId7" Type="http://schemas.openxmlformats.org/officeDocument/2006/relationships/image" Target="../media/image88.sv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87.pn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8.png"/><Relationship Id="rId4" Type="http://schemas.openxmlformats.org/officeDocument/2006/relationships/image" Target="../media/image93.sv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2.png"/><Relationship Id="rId7" Type="http://schemas.openxmlformats.org/officeDocument/2006/relationships/image" Target="../media/image102.sv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2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25.png"/><Relationship Id="rId2" Type="http://schemas.openxmlformats.org/officeDocument/2006/relationships/notesSlide" Target="../notesSlides/notesSlide18.xml"/><Relationship Id="rId16" Type="http://schemas.openxmlformats.org/officeDocument/2006/relationships/image" Target="../media/image28.png"/><Relationship Id="rId1" Type="http://schemas.openxmlformats.org/officeDocument/2006/relationships/slideLayout" Target="../slideLayouts/slideLayout39.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24.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9.png"/><Relationship Id="rId21" Type="http://schemas.openxmlformats.org/officeDocument/2006/relationships/image" Target="../media/image42.png"/><Relationship Id="rId7" Type="http://schemas.openxmlformats.org/officeDocument/2006/relationships/image" Target="../media/image31.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44.xml"/><Relationship Id="rId6" Type="http://schemas.openxmlformats.org/officeDocument/2006/relationships/image" Target="../media/image30.pn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6.png"/><Relationship Id="rId23" Type="http://schemas.openxmlformats.org/officeDocument/2006/relationships/image" Target="../media/image44.svg"/><Relationship Id="rId10" Type="http://schemas.openxmlformats.org/officeDocument/2006/relationships/image" Target="../media/image27.png"/><Relationship Id="rId19"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25.png"/><Relationship Id="rId14" Type="http://schemas.openxmlformats.org/officeDocument/2006/relationships/image" Target="../media/image35.png"/><Relationship Id="rId22"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jp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58.png"/><Relationship Id="rId1" Type="http://schemas.openxmlformats.org/officeDocument/2006/relationships/slideLayout" Target="../slideLayouts/slideLayout2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34804" y="2519331"/>
            <a:ext cx="9401560" cy="1814086"/>
          </a:xfrm>
        </p:spPr>
        <p:txBody>
          <a:bodyPr/>
          <a:lstStyle/>
          <a:p>
            <a:r>
              <a:rPr lang="en-US" dirty="0"/>
              <a:t>Azure DevOps </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434804" y="4342695"/>
            <a:ext cx="4257846" cy="1118305"/>
          </a:xfrm>
        </p:spPr>
        <p:txBody>
          <a:bodyPr/>
          <a:lstStyle/>
          <a:p>
            <a:r>
              <a:rPr lang="en-US" b="1" dirty="0"/>
              <a:t>Daniel Wang</a:t>
            </a:r>
          </a:p>
          <a:p>
            <a:endParaRPr lang="en-US" dirty="0"/>
          </a:p>
          <a:p>
            <a:r>
              <a:rPr lang="en-US" dirty="0"/>
              <a:t>Cloud Solutions Architect</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Getting Started</a:t>
            </a: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7" name="@DonovanBrown">
            <a:extLst>
              <a:ext uri="{FF2B5EF4-FFF2-40B4-BE49-F238E27FC236}">
                <a16:creationId xmlns:a16="http://schemas.microsoft.com/office/drawing/2014/main" id="{BFFE7019-5D91-47A6-A81F-5384C9857A19}"/>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
        <p:nvSpPr>
          <p:cNvPr id="21" name="@DonovanBrown">
            <a:extLst>
              <a:ext uri="{FF2B5EF4-FFF2-40B4-BE49-F238E27FC236}">
                <a16:creationId xmlns:a16="http://schemas.microsoft.com/office/drawing/2014/main" id="{01C397CD-46B0-40E4-8622-DF2FCE191D9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1160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Boards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7" name="@DonovanBrown">
            <a:extLst>
              <a:ext uri="{FF2B5EF4-FFF2-40B4-BE49-F238E27FC236}">
                <a16:creationId xmlns:a16="http://schemas.microsoft.com/office/drawing/2014/main" id="{BFFE7019-5D91-47A6-A81F-5384C9857A19}"/>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32259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a:solidFill>
                  <a:schemeClr val="tx1">
                    <a:lumMod val="65000"/>
                    <a:lumOff val="35000"/>
                  </a:schemeClr>
                </a:solidFill>
              </a:rPr>
              <a:t>Cloud-hosted pipelines for Linux, Windows and macOS.</a:t>
            </a:r>
            <a:endParaRPr lang="en-US" sz="1568">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4"/>
            <a:ext cx="4505274" cy="1311235"/>
            <a:chOff x="445128" y="2867778"/>
            <a:chExt cx="4595614" cy="1337528"/>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4129"/>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p:spPr>
        </p:pic>
      </p:grpSp>
      <p:grpSp>
        <p:nvGrpSpPr>
          <p:cNvPr id="7" name="Group 6">
            <a:extLst>
              <a:ext uri="{FF2B5EF4-FFF2-40B4-BE49-F238E27FC236}">
                <a16:creationId xmlns:a16="http://schemas.microsoft.com/office/drawing/2014/main" id="{B94C9F78-BAD8-497F-9C8C-AF75D8C8C995}"/>
              </a:ext>
            </a:extLst>
          </p:cNvPr>
          <p:cNvGrpSpPr/>
          <p:nvPr/>
        </p:nvGrpSpPr>
        <p:grpSpPr>
          <a:xfrm>
            <a:off x="4221607" y="6363336"/>
            <a:ext cx="3748788" cy="420037"/>
            <a:chOff x="408037" y="6260499"/>
            <a:chExt cx="3823959" cy="428460"/>
          </a:xfrm>
        </p:grpSpPr>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89928" y="6322798"/>
              <a:ext cx="324206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cstate="print">
            <a:extLst>
              <a:ext uri="{28A0092B-C50C-407E-A947-70E740481C1C}">
                <a14:useLocalDpi xmlns:a14="http://schemas.microsoft.com/office/drawing/2010/main" val="0"/>
              </a:ext>
            </a:extLst>
          </a:blip>
          <a:srcRect r="13127"/>
          <a:stretch/>
        </p:blipFill>
        <p:spPr>
          <a:xfrm>
            <a:off x="6151992" y="1516281"/>
            <a:ext cx="6040009" cy="4345444"/>
          </a:xfrm>
        </p:spPr>
      </p:pic>
      <p:sp>
        <p:nvSpPr>
          <p:cNvPr id="23" name="@DonovanBrown">
            <a:extLst>
              <a:ext uri="{FF2B5EF4-FFF2-40B4-BE49-F238E27FC236}">
                <a16:creationId xmlns:a16="http://schemas.microsoft.com/office/drawing/2014/main" id="{1FC372AF-99C5-484E-B231-FB3F6DA3F7EF}"/>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23852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dirty="0">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dirty="0">
                <a:solidFill>
                  <a:srgbClr val="595959"/>
                </a:solidFill>
                <a:latin typeface="Segoe UI"/>
              </a:rPr>
              <a:t>Explore and implement a wide range of community-built build, test, and deployment tasks, along with hundreds of extensions from Slack to </a:t>
            </a:r>
            <a:r>
              <a:rPr lang="en-GB" sz="1176" dirty="0" err="1">
                <a:solidFill>
                  <a:srgbClr val="595959"/>
                </a:solidFill>
                <a:latin typeface="Segoe UI"/>
              </a:rPr>
              <a:t>SonarCloud</a:t>
            </a:r>
            <a:r>
              <a:rPr lang="en-GB" sz="1176" dirty="0">
                <a:solidFill>
                  <a:srgbClr val="595959"/>
                </a:solidFill>
                <a:latin typeface="Segoe UI"/>
              </a:rPr>
              <a:t>.</a:t>
            </a:r>
            <a:r>
              <a:rPr lang="en-US" sz="1176" dirty="0">
                <a:solidFill>
                  <a:srgbClr val="595959"/>
                </a:solidFill>
                <a:latin typeface="Segoe UI"/>
              </a:rPr>
              <a:t> </a:t>
            </a:r>
            <a:r>
              <a:rPr lang="en-GB" sz="1176" dirty="0">
                <a:solidFill>
                  <a:srgbClr val="595959"/>
                </a:solidFill>
                <a:latin typeface="Segoe UI"/>
              </a:rPr>
              <a:t>Support for YAML, reporting and more</a:t>
            </a:r>
            <a:endParaRPr lang="en-US" sz="1176" dirty="0">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
        <p:nvSpPr>
          <p:cNvPr id="25" name="@DonovanBrown">
            <a:extLst>
              <a:ext uri="{FF2B5EF4-FFF2-40B4-BE49-F238E27FC236}">
                <a16:creationId xmlns:a16="http://schemas.microsoft.com/office/drawing/2014/main" id="{0CD3CA63-2D68-448D-8DB0-982B9B48AAF6}"/>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19622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dirty="0"/>
              <a:t>Infrastructure as Code, built-in with Azure Resource Manager</a:t>
            </a:r>
          </a:p>
          <a:p>
            <a:r>
              <a:rPr lang="en-US" sz="2353" dirty="0"/>
              <a:t>Use Azure Automation &amp; Config to automate repetitive tasks</a:t>
            </a:r>
          </a:p>
          <a:p>
            <a:r>
              <a:rPr lang="en-US" sz="2353" dirty="0"/>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dirty="0">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
        <p:nvSpPr>
          <p:cNvPr id="14" name="@DonovanBrown">
            <a:extLst>
              <a:ext uri="{FF2B5EF4-FFF2-40B4-BE49-F238E27FC236}">
                <a16:creationId xmlns:a16="http://schemas.microsoft.com/office/drawing/2014/main" id="{D077D76A-5420-40C9-9142-D71FE5FB75E6}"/>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72741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a:t>Azure Pipelines</a:t>
            </a:r>
            <a:endParaRPr lang="en-US"/>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9" name="@DonovanBrown">
            <a:extLst>
              <a:ext uri="{FF2B5EF4-FFF2-40B4-BE49-F238E27FC236}">
                <a16:creationId xmlns:a16="http://schemas.microsoft.com/office/drawing/2014/main" id="{9E95358A-6C71-49AB-A663-D09916B1E830}"/>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
        <p:nvSpPr>
          <p:cNvPr id="21" name="@DonovanBrown">
            <a:extLst>
              <a:ext uri="{FF2B5EF4-FFF2-40B4-BE49-F238E27FC236}">
                <a16:creationId xmlns:a16="http://schemas.microsoft.com/office/drawing/2014/main" id="{F4F62818-75A0-4818-B22D-28E137CA92E4}"/>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63131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Repos</a:t>
            </a: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7" name="@DonovanBrown">
            <a:extLst>
              <a:ext uri="{FF2B5EF4-FFF2-40B4-BE49-F238E27FC236}">
                <a16:creationId xmlns:a16="http://schemas.microsoft.com/office/drawing/2014/main" id="{8B6CC60C-E9B9-4424-96A4-5F9E6CD93714}"/>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17006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
        <p:nvSpPr>
          <p:cNvPr id="30" name="@DonovanBrown">
            <a:extLst>
              <a:ext uri="{FF2B5EF4-FFF2-40B4-BE49-F238E27FC236}">
                <a16:creationId xmlns:a16="http://schemas.microsoft.com/office/drawing/2014/main" id="{6C9D9A08-7E8F-4B52-82E5-AD61CE35B063}"/>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1247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1" name="Title 15"/>
          <p:cNvSpPr txBox="1">
            <a:spLocks/>
          </p:cNvSpPr>
          <p:nvPr/>
        </p:nvSpPr>
        <p:spPr>
          <a:xfrm>
            <a:off x="4278940" y="618998"/>
            <a:ext cx="3634127" cy="976920"/>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3874">
              <a:lnSpc>
                <a:spcPts val="3000"/>
              </a:lnSpc>
              <a:defRPr/>
            </a:pPr>
            <a:r>
              <a:rPr lang="en-US" sz="1800" spc="300" dirty="0">
                <a:solidFill>
                  <a:srgbClr val="353535">
                    <a:lumMod val="65000"/>
                    <a:lumOff val="35000"/>
                  </a:srgbClr>
                </a:solidFill>
                <a:latin typeface="Segoe UI"/>
              </a:rPr>
              <a:t>WHAT IS DEVOPS?</a:t>
            </a:r>
          </a:p>
          <a:p>
            <a:pPr algn="ctr" defTabSz="913874">
              <a:lnSpc>
                <a:spcPts val="3000"/>
              </a:lnSpc>
              <a:defRPr/>
            </a:pPr>
            <a:endParaRPr lang="en-US" sz="2400" spc="300" dirty="0">
              <a:solidFill>
                <a:srgbClr val="635D59"/>
              </a:solidFill>
              <a:latin typeface="Segoe UI"/>
            </a:endParaRPr>
          </a:p>
        </p:txBody>
      </p:sp>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87848" y="1176197"/>
            <a:ext cx="5604665" cy="5604665"/>
          </a:xfrm>
          <a:prstGeom prst="rect">
            <a:avLst/>
          </a:prstGeom>
        </p:spPr>
      </p:pic>
      <p:grpSp>
        <p:nvGrpSpPr>
          <p:cNvPr id="9" name="Group 8"/>
          <p:cNvGrpSpPr/>
          <p:nvPr/>
        </p:nvGrpSpPr>
        <p:grpSpPr>
          <a:xfrm>
            <a:off x="2214856" y="4018455"/>
            <a:ext cx="2035591" cy="882180"/>
            <a:chOff x="2259794" y="4146834"/>
            <a:chExt cx="2036457" cy="882557"/>
          </a:xfrm>
          <a:solidFill>
            <a:schemeClr val="tx1">
              <a:lumMod val="50000"/>
              <a:lumOff val="50000"/>
            </a:schemeClr>
          </a:solidFill>
        </p:grpSpPr>
        <p:sp>
          <p:nvSpPr>
            <p:cNvPr id="39" name="Right Triangle 38"/>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39"/>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Development and</a:t>
              </a:r>
              <a:br>
                <a:rPr lang="en-US" sz="1000" b="1" i="1" dirty="0">
                  <a:solidFill>
                    <a:srgbClr val="FBFBFB"/>
                  </a:solidFill>
                  <a:latin typeface="Bodoni MT"/>
                  <a:cs typeface="Bodoni Std Bold Italic"/>
                </a:rPr>
              </a:br>
              <a:r>
                <a:rPr lang="en-US" sz="1000" b="1" i="1" dirty="0">
                  <a:solidFill>
                    <a:srgbClr val="FBFBFB"/>
                  </a:solidFill>
                  <a:latin typeface="Bodoni MT"/>
                  <a:cs typeface="Bodoni Std Bold Italic"/>
                </a:rPr>
                <a:t>Operations collaboration</a:t>
              </a:r>
            </a:p>
          </p:txBody>
        </p:sp>
      </p:grpSp>
      <p:sp>
        <p:nvSpPr>
          <p:cNvPr id="42" name="Right Triangle 41"/>
          <p:cNvSpPr/>
          <p:nvPr/>
        </p:nvSpPr>
        <p:spPr bwMode="auto">
          <a:xfrm flipH="1" flipV="1">
            <a:off x="5804062" y="1851015"/>
            <a:ext cx="186295" cy="253355"/>
          </a:xfrm>
          <a:prstGeom prst="rtTriangle">
            <a:avLst/>
          </a:prstGeom>
          <a:solidFill>
            <a:schemeClr val="bg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ounded Rectangle 42"/>
          <p:cNvSpPr/>
          <p:nvPr/>
        </p:nvSpPr>
        <p:spPr>
          <a:xfrm>
            <a:off x="5145250" y="1491825"/>
            <a:ext cx="1314486" cy="38423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 job title</a:t>
            </a:r>
          </a:p>
        </p:txBody>
      </p:sp>
      <p:grpSp>
        <p:nvGrpSpPr>
          <p:cNvPr id="44" name="Group 43"/>
          <p:cNvGrpSpPr/>
          <p:nvPr/>
        </p:nvGrpSpPr>
        <p:grpSpPr>
          <a:xfrm>
            <a:off x="5748440" y="3410564"/>
            <a:ext cx="1504384" cy="686092"/>
            <a:chOff x="5229616" y="3272179"/>
            <a:chExt cx="1505024" cy="686386"/>
          </a:xfrm>
          <a:solidFill>
            <a:schemeClr val="tx1">
              <a:lumMod val="65000"/>
              <a:lumOff val="35000"/>
            </a:schemeClr>
          </a:solidFill>
        </p:grpSpPr>
        <p:sp>
          <p:nvSpPr>
            <p:cNvPr id="45" name="Right Triangle 44"/>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ounded Rectangle 45"/>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It’s automation</a:t>
              </a:r>
            </a:p>
          </p:txBody>
        </p:sp>
      </p:grpSp>
      <p:grpSp>
        <p:nvGrpSpPr>
          <p:cNvPr id="47" name="Group 46"/>
          <p:cNvGrpSpPr/>
          <p:nvPr/>
        </p:nvGrpSpPr>
        <p:grpSpPr>
          <a:xfrm>
            <a:off x="7627499" y="3993269"/>
            <a:ext cx="1725035" cy="885345"/>
            <a:chOff x="9432099" y="2218807"/>
            <a:chExt cx="1725768" cy="885723"/>
          </a:xfrm>
          <a:solidFill>
            <a:srgbClr val="7F7F7F"/>
          </a:solidFill>
        </p:grpSpPr>
        <p:sp>
          <p:nvSpPr>
            <p:cNvPr id="48" name="Right Triangle 47"/>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ounded Rectangle 48"/>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a:defRPr/>
              </a:pPr>
              <a:r>
                <a:rPr lang="en-US" sz="1000" b="1" i="1" dirty="0">
                  <a:solidFill>
                    <a:srgbClr val="FBFBFB"/>
                  </a:solidFill>
                  <a:latin typeface="Bodoni MT"/>
                  <a:cs typeface="Bodoni Std Bold Italic"/>
                </a:rPr>
                <a:t>It means faster and smaller releases</a:t>
              </a:r>
            </a:p>
          </p:txBody>
        </p:sp>
      </p:grpSp>
      <p:sp>
        <p:nvSpPr>
          <p:cNvPr id="15" name="@DonovanBrown">
            <a:extLst>
              <a:ext uri="{FF2B5EF4-FFF2-40B4-BE49-F238E27FC236}">
                <a16:creationId xmlns:a16="http://schemas.microsoft.com/office/drawing/2014/main" id="{C02508F9-64D8-4182-8CA8-4F2A120C4FA7}"/>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75124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Test Plans</a:t>
            </a:r>
            <a:br>
              <a:rPr lang="en-GB" dirty="0"/>
            </a:b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7" name="@DonovanBrown">
            <a:extLst>
              <a:ext uri="{FF2B5EF4-FFF2-40B4-BE49-F238E27FC236}">
                <a16:creationId xmlns:a16="http://schemas.microsoft.com/office/drawing/2014/main" id="{A3F943A0-6013-461B-93E2-2FC41C918A9F}"/>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353484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
        <p:nvSpPr>
          <p:cNvPr id="30" name="@DonovanBrown">
            <a:extLst>
              <a:ext uri="{FF2B5EF4-FFF2-40B4-BE49-F238E27FC236}">
                <a16:creationId xmlns:a16="http://schemas.microsoft.com/office/drawing/2014/main" id="{08D1D89B-0F69-432A-8F2F-7A3038D0BEE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0781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a:t>
            </a:r>
            <a:r>
              <a:rPr lang="en-GB" dirty="0" err="1"/>
              <a:t>Artifacts</a:t>
            </a:r>
            <a:br>
              <a:rPr lang="en-GB" dirty="0"/>
            </a:b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9616084" y="105931"/>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a:solidFill>
                  <a:srgbClr val="FFFFFF"/>
                </a:solidFill>
                <a:latin typeface="Segoe UI"/>
              </a:rPr>
              <a:t>#</a:t>
            </a:r>
            <a:r>
              <a:rPr lang="en-US" sz="1961" err="1">
                <a:solidFill>
                  <a:srgbClr val="FFFFFF"/>
                </a:solidFill>
                <a:latin typeface="Segoe UI"/>
              </a:rPr>
              <a:t>AzureDevOps</a:t>
            </a:r>
            <a:endParaRPr lang="en-US" sz="1961">
              <a:solidFill>
                <a:srgbClr val="FFFFFF"/>
              </a:solidFill>
              <a:latin typeface="Segoe UI"/>
            </a:endParaRPr>
          </a:p>
        </p:txBody>
      </p:sp>
      <p:sp>
        <p:nvSpPr>
          <p:cNvPr id="7" name="@DonovanBrown">
            <a:extLst>
              <a:ext uri="{FF2B5EF4-FFF2-40B4-BE49-F238E27FC236}">
                <a16:creationId xmlns:a16="http://schemas.microsoft.com/office/drawing/2014/main" id="{1F8B2051-E3DE-45F6-AAE9-77A8D10644E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255638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5720376" y="5877302"/>
            <a:ext cx="3831050" cy="396256"/>
            <a:chOff x="807922" y="7069768"/>
            <a:chExt cx="3907870"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1617548" y="7130109"/>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807922" y="7069768"/>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31282" y="695456"/>
            <a:ext cx="7912079" cy="5056933"/>
            <a:chOff x="3872940" y="701058"/>
            <a:chExt cx="807073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929411" y="701058"/>
              <a:ext cx="7014262" cy="5158335"/>
            </a:xfrm>
            <a:prstGeom prst="rect">
              <a:avLst/>
            </a:prstGeom>
            <a:noFill/>
          </p:spPr>
          <p:txBody>
            <a:bodyPr wrap="square" lIns="179285" tIns="143428" rIns="179285" bIns="143428" rtlCol="0">
              <a:spAutoFit/>
            </a:bodyPr>
            <a:lstStyle/>
            <a:p>
              <a:pPr defTabSz="914314">
                <a:spcAft>
                  <a:spcPts val="2353"/>
                </a:spcAft>
              </a:pPr>
              <a:r>
                <a:rPr lang="en-GB" dirty="0">
                  <a:solidFill>
                    <a:srgbClr val="FFFFFF"/>
                  </a:solidFill>
                  <a:latin typeface="Segoe UI"/>
                </a:rPr>
                <a:t>Plan smarter, collaborate better, and ship faster with a set of modern dev services</a:t>
              </a:r>
            </a:p>
            <a:p>
              <a:pPr defTabSz="914314">
                <a:spcAft>
                  <a:spcPts val="2353"/>
                </a:spcAft>
              </a:pPr>
              <a:r>
                <a:rPr lang="en-GB" dirty="0">
                  <a:solidFill>
                    <a:srgbClr val="FFFFFF"/>
                  </a:solidFill>
                  <a:latin typeface="Segoe UI"/>
                </a:rPr>
                <a:t>Any developer, any platform, any cloud. Full support for hybrid cloud, on-premises &amp; containers.</a:t>
              </a:r>
            </a:p>
            <a:p>
              <a:pPr defTabSz="914314">
                <a:spcAft>
                  <a:spcPts val="2353"/>
                </a:spcAft>
              </a:pPr>
              <a:r>
                <a:rPr lang="en-GB" dirty="0">
                  <a:solidFill>
                    <a:srgbClr val="FFFFFF"/>
                  </a:solidFill>
                  <a:latin typeface="Segoe UI"/>
                </a:rPr>
                <a:t>Use all the Azure DevOps services or choose just what you need to complement your existing workflows</a:t>
              </a:r>
            </a:p>
            <a:p>
              <a:pPr defTabSz="914314">
                <a:spcAft>
                  <a:spcPts val="2353"/>
                </a:spcAft>
              </a:pPr>
              <a:r>
                <a:rPr lang="en-GB" dirty="0">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dirty="0">
                  <a:solidFill>
                    <a:srgbClr val="FFFFFF"/>
                  </a:solidFill>
                  <a:latin typeface="Segoe UI"/>
                </a:rPr>
                <a:t>Get started for free for small teams, scales to support the largest enterprises</a:t>
              </a:r>
            </a:p>
            <a:p>
              <a:pPr defTabSz="914314">
                <a:spcAft>
                  <a:spcPts val="2353"/>
                </a:spcAft>
              </a:pPr>
              <a:endParaRPr lang="en-US" dirty="0">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01676" y="804285"/>
            <a:ext cx="8388648" cy="5249433"/>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204746" y="5275220"/>
            <a:ext cx="907329" cy="401262"/>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400690" y="4850935"/>
            <a:ext cx="684434" cy="165781"/>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721622" y="3832196"/>
            <a:ext cx="1355177" cy="186283"/>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557828" y="3297568"/>
            <a:ext cx="1599753" cy="165320"/>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274672" y="3819016"/>
            <a:ext cx="810452" cy="212642"/>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538895" y="4350756"/>
            <a:ext cx="747828" cy="186858"/>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649465" y="2786487"/>
            <a:ext cx="1024904" cy="160611"/>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691368" y="3821321"/>
            <a:ext cx="891962" cy="208035"/>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796723" y="4848323"/>
            <a:ext cx="845835" cy="171005"/>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141160" y="4856075"/>
            <a:ext cx="564357" cy="155499"/>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109023" y="5395371"/>
            <a:ext cx="976101" cy="185744"/>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781203" y="3782184"/>
            <a:ext cx="742547" cy="286306"/>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31270" y="4819820"/>
            <a:ext cx="1166855" cy="228011"/>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31269" y="4361736"/>
            <a:ext cx="548403" cy="175877"/>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31269" y="2759683"/>
            <a:ext cx="1073711" cy="214219"/>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444960" y="4358716"/>
            <a:ext cx="341635" cy="178898"/>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205566" y="3278530"/>
            <a:ext cx="1060644" cy="203395"/>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118853" y="2708049"/>
            <a:ext cx="897388" cy="317486"/>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204119" y="4845352"/>
            <a:ext cx="697971" cy="176947"/>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31269" y="3736576"/>
            <a:ext cx="1362227" cy="37752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31270" y="5324512"/>
            <a:ext cx="820357" cy="256605"/>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038840" y="4372218"/>
            <a:ext cx="1046954" cy="165395"/>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31269" y="3260115"/>
            <a:ext cx="1206048" cy="240225"/>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245151" y="5346299"/>
            <a:ext cx="648120" cy="234818"/>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167378" y="5334831"/>
            <a:ext cx="821616" cy="246285"/>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460727" y="2696909"/>
            <a:ext cx="545450" cy="339766"/>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450660" y="2779068"/>
            <a:ext cx="634464" cy="175446"/>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327828" y="5299280"/>
            <a:ext cx="701571" cy="281836"/>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645888" y="4363728"/>
            <a:ext cx="439236" cy="173885"/>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378092" y="3282707"/>
            <a:ext cx="606964" cy="195041"/>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486722" y="3244100"/>
            <a:ext cx="598402" cy="272256"/>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173775" y="4384849"/>
            <a:ext cx="1003623" cy="152766"/>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486640651"/>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60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
        <p:nvSpPr>
          <p:cNvPr id="30" name="@DonovanBrown">
            <a:extLst>
              <a:ext uri="{FF2B5EF4-FFF2-40B4-BE49-F238E27FC236}">
                <a16:creationId xmlns:a16="http://schemas.microsoft.com/office/drawing/2014/main" id="{1F02EBB2-B5B9-4227-9E3C-8ADE356023B1}"/>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integration (CI)</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When you use Azure </a:t>
            </a:r>
            <a:r>
              <a:rPr lang="en-US" sz="1371" b="0" err="1">
                <a:solidFill>
                  <a:srgbClr val="000000"/>
                </a:solidFill>
                <a:latin typeface="Segoe UI"/>
              </a:rPr>
              <a:t>Pipeliens</a:t>
            </a:r>
            <a:r>
              <a:rPr lang="en-US" sz="1371"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
        <p:nvSpPr>
          <p:cNvPr id="17" name="@DonovanBrown">
            <a:extLst>
              <a:ext uri="{FF2B5EF4-FFF2-40B4-BE49-F238E27FC236}">
                <a16:creationId xmlns:a16="http://schemas.microsoft.com/office/drawing/2014/main" id="{86DB8531-9DAB-4E34-9E09-EF33BDBCA977}"/>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
        <p:nvSpPr>
          <p:cNvPr id="42" name="@DonovanBrown">
            <a:extLst>
              <a:ext uri="{FF2B5EF4-FFF2-40B4-BE49-F238E27FC236}">
                <a16:creationId xmlns:a16="http://schemas.microsoft.com/office/drawing/2014/main" id="{674362E8-8140-41FA-AB16-64553899187E}"/>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
        <p:nvSpPr>
          <p:cNvPr id="26" name="@DonovanBrown">
            <a:extLst>
              <a:ext uri="{FF2B5EF4-FFF2-40B4-BE49-F238E27FC236}">
                <a16:creationId xmlns:a16="http://schemas.microsoft.com/office/drawing/2014/main" id="{20192024-3FB2-48CA-A118-743E76D5FE31}"/>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D4C675-45A9-448B-B408-3A7890855540}"/>
              </a:ext>
            </a:extLst>
          </p:cNvPr>
          <p:cNvSpPr/>
          <p:nvPr/>
        </p:nvSpPr>
        <p:spPr bwMode="auto">
          <a:xfrm>
            <a:off x="1005860" y="4232788"/>
            <a:ext cx="1820061" cy="15307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26428" y="3116937"/>
            <a:ext cx="11336036" cy="534056"/>
          </a:xfrm>
          <a:prstGeom prst="rect">
            <a:avLst/>
          </a:prstGeom>
          <a:noFill/>
        </p:spPr>
        <p:txBody>
          <a:bodyPr wrap="square" lIns="0" tIns="143428" rIns="0" bIns="143428" rtlCol="0" anchor="t">
            <a:spAutoFit/>
          </a:bodyPr>
          <a:lstStyle/>
          <a:p>
            <a:pPr algn="ctr" defTabSz="914314">
              <a:lnSpc>
                <a:spcPct val="90000"/>
              </a:lnSpc>
              <a:spcAft>
                <a:spcPts val="588"/>
              </a:spcAft>
            </a:pPr>
            <a:r>
              <a:rPr lang="en-US">
                <a:solidFill>
                  <a:srgbClr val="000000"/>
                </a:solidFill>
                <a:latin typeface="Segoe UI"/>
              </a:rPr>
              <a:t>An end-to-end solution for organizations looking for an enterprise-grade toolchain</a:t>
            </a:r>
            <a:endParaRPr lang="en-US">
              <a:solidFill>
                <a:srgbClr val="000000"/>
              </a:solidFill>
              <a:latin typeface="Segoe UI"/>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51062" y="3923857"/>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lnSpc>
                <a:spcPct val="90000"/>
              </a:lnSpc>
              <a:spcAft>
                <a:spcPts val="588"/>
              </a:spcAft>
            </a:pPr>
            <a:r>
              <a:rPr lang="en-US" sz="1372" dirty="0">
                <a:solidFill>
                  <a:srgbClr val="000000">
                    <a:lumMod val="65000"/>
                    <a:lumOff val="35000"/>
                  </a:srgbClr>
                </a:solidFill>
                <a:latin typeface="Segoe UI"/>
              </a:rPr>
              <a:t>Fully Integrated with end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to end traceability</a:t>
            </a:r>
            <a:endParaRPr lang="en-US" sz="1372" dirty="0">
              <a:solidFill>
                <a:srgbClr val="000000">
                  <a:lumMod val="65000"/>
                  <a:lumOff val="35000"/>
                </a:srgbClr>
              </a:solidFill>
              <a:latin typeface="Segoe UI"/>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a:solidFill>
                  <a:srgbClr val="000000">
                    <a:lumMod val="65000"/>
                    <a:lumOff val="35000"/>
                  </a:srgbClr>
                </a:solidFill>
                <a:latin typeface="Segoe UI"/>
              </a:rPr>
              <a:t>Better together</a:t>
            </a:r>
            <a:endParaRPr lang="en-US" sz="1765">
              <a:solidFill>
                <a:srgbClr val="000000">
                  <a:lumMod val="65000"/>
                  <a:lumOff val="35000"/>
                </a:srgbClr>
              </a:solidFill>
              <a:latin typeface="Segoe UI"/>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24613" y="3903589"/>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Scalable to any team and project size </a:t>
            </a:r>
            <a:endParaRPr lang="en-US" sz="1372" dirty="0">
              <a:solidFill>
                <a:srgbClr val="000000">
                  <a:lumMod val="65000"/>
                  <a:lumOff val="35000"/>
                </a:srgbClr>
              </a:solidFill>
              <a:latin typeface="Segoe UI"/>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398163" y="3903621"/>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Highly available,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multi region,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hybrid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cloud &amp;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on-prem</a:t>
            </a:r>
            <a:endParaRPr lang="en-US" sz="1372" dirty="0">
              <a:solidFill>
                <a:srgbClr val="000000">
                  <a:lumMod val="65000"/>
                  <a:lumOff val="35000"/>
                </a:srgbClr>
              </a:solidFill>
              <a:latin typeface="Segoe UI"/>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371713" y="3903652"/>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Customer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Support</a:t>
            </a:r>
            <a:endParaRPr lang="en-US" sz="1372" dirty="0">
              <a:solidFill>
                <a:srgbClr val="000000">
                  <a:lumMod val="65000"/>
                  <a:lumOff val="35000"/>
                </a:srgbClr>
              </a:solidFill>
              <a:latin typeface="Segoe UI"/>
              <a:cs typeface="Segoe UI"/>
            </a:endParaRPr>
          </a:p>
          <a:p>
            <a:pPr algn="ctr" defTabSz="914314"/>
            <a:endParaRPr lang="en-US" sz="1372" dirty="0">
              <a:solidFill>
                <a:srgbClr val="000000">
                  <a:lumMod val="65000"/>
                  <a:lumOff val="35000"/>
                </a:srgbClr>
              </a:solidFill>
              <a:latin typeface="Segoe UI"/>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345264" y="3903683"/>
            <a:ext cx="1441031" cy="194476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5877" tIns="143428" rIns="105877" bIns="143428" rtlCol="0" anchor="ctr" anchorCtr="0">
            <a:noAutofit/>
          </a:bodyPr>
          <a:lstStyle/>
          <a:p>
            <a:pPr algn="ctr" defTabSz="914314"/>
            <a:r>
              <a:rPr lang="en-US" sz="1372" dirty="0">
                <a:solidFill>
                  <a:srgbClr val="000000">
                    <a:lumMod val="65000"/>
                    <a:lumOff val="35000"/>
                  </a:srgbClr>
                </a:solidFill>
                <a:latin typeface="Segoe UI"/>
              </a:rPr>
              <a:t>Consistent admin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and access </a:t>
            </a:r>
            <a:br>
              <a:rPr lang="en-US" sz="1372" dirty="0">
                <a:solidFill>
                  <a:srgbClr val="000000">
                    <a:lumMod val="65000"/>
                    <a:lumOff val="35000"/>
                  </a:srgbClr>
                </a:solidFill>
                <a:latin typeface="Segoe UI"/>
                <a:cs typeface="Segoe UI"/>
              </a:rPr>
            </a:br>
            <a:r>
              <a:rPr lang="en-US" sz="1372" dirty="0">
                <a:solidFill>
                  <a:srgbClr val="000000">
                    <a:lumMod val="65000"/>
                    <a:lumOff val="35000"/>
                  </a:srgbClr>
                </a:solidFill>
                <a:latin typeface="Segoe UI"/>
              </a:rPr>
              <a:t>control</a:t>
            </a:r>
            <a:endParaRPr lang="en-US" sz="1372" dirty="0">
              <a:solidFill>
                <a:srgbClr val="000000">
                  <a:lumMod val="65000"/>
                  <a:lumOff val="35000"/>
                </a:srgbClr>
              </a:solidFill>
              <a:latin typeface="Segoe UI"/>
              <a:cs typeface="Segoe UI"/>
            </a:endParaRPr>
          </a:p>
          <a:p>
            <a:pPr algn="ctr" defTabSz="914314"/>
            <a:endParaRPr lang="en-US" sz="1372" dirty="0">
              <a:solidFill>
                <a:srgbClr val="000000">
                  <a:lumMod val="65000"/>
                  <a:lumOff val="35000"/>
                </a:srgbClr>
              </a:solidFill>
              <a:latin typeface="Segoe UI"/>
              <a:cs typeface="Segoe UI"/>
            </a:endParaRPr>
          </a:p>
        </p:txBody>
      </p:sp>
      <p:grpSp>
        <p:nvGrpSpPr>
          <p:cNvPr id="7" name="Group 6">
            <a:extLst>
              <a:ext uri="{FF2B5EF4-FFF2-40B4-BE49-F238E27FC236}">
                <a16:creationId xmlns:a16="http://schemas.microsoft.com/office/drawing/2014/main" id="{AF02E736-B4EB-4B6D-B591-99FC355FA07F}"/>
              </a:ext>
            </a:extLst>
          </p:cNvPr>
          <p:cNvGrpSpPr/>
          <p:nvPr/>
        </p:nvGrpSpPr>
        <p:grpSpPr>
          <a:xfrm>
            <a:off x="4313081" y="6362775"/>
            <a:ext cx="3565839" cy="420037"/>
            <a:chOff x="8602913" y="6327836"/>
            <a:chExt cx="3637342" cy="428460"/>
          </a:xfrm>
        </p:grpSpPr>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05545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078D7"/>
                </a:solidFill>
                <a:latin typeface="Segoe UI"/>
                <a:ea typeface="Segoe UI" pitchFamily="34" charset="0"/>
                <a:cs typeface="Segoe UI" pitchFamily="34" charset="0"/>
              </a:endParaRPr>
            </a:p>
          </p:txBody>
        </p:sp>
      </p:gr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3"/>
          <a:stretch>
            <a:fillRect/>
          </a:stretch>
        </p:blipFill>
        <p:spPr>
          <a:xfrm>
            <a:off x="5682448" y="1740368"/>
            <a:ext cx="582676" cy="587528"/>
          </a:xfrm>
          <a:prstGeom prst="rect">
            <a:avLst/>
          </a:prstGeom>
        </p:spPr>
      </p:pic>
      <p:pic>
        <p:nvPicPr>
          <p:cNvPr id="6" name="Picture 6">
            <a:extLst>
              <a:ext uri="{FF2B5EF4-FFF2-40B4-BE49-F238E27FC236}">
                <a16:creationId xmlns:a16="http://schemas.microsoft.com/office/drawing/2014/main" id="{737A224B-CE66-4170-8720-D0743E31D537}"/>
              </a:ext>
            </a:extLst>
          </p:cNvPr>
          <p:cNvPicPr>
            <a:picLocks noChangeAspect="1"/>
          </p:cNvPicPr>
          <p:nvPr/>
        </p:nvPicPr>
        <p:blipFill>
          <a:blip r:embed="rId4"/>
          <a:stretch>
            <a:fillRect/>
          </a:stretch>
        </p:blipFill>
        <p:spPr>
          <a:xfrm>
            <a:off x="9717214" y="1730627"/>
            <a:ext cx="586604" cy="586435"/>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5"/>
          <a:stretch>
            <a:fillRect/>
          </a:stretch>
        </p:blipFill>
        <p:spPr>
          <a:xfrm>
            <a:off x="1867293" y="1821371"/>
            <a:ext cx="586604" cy="586435"/>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6"/>
          <a:stretch>
            <a:fillRect/>
          </a:stretch>
        </p:blipFill>
        <p:spPr>
          <a:xfrm>
            <a:off x="3827346" y="1741461"/>
            <a:ext cx="586604" cy="586435"/>
          </a:xfrm>
          <a:prstGeom prst="rect">
            <a:avLst/>
          </a:prstGeom>
        </p:spPr>
      </p:pic>
      <p:pic>
        <p:nvPicPr>
          <p:cNvPr id="12" name="Picture 12">
            <a:extLst>
              <a:ext uri="{FF2B5EF4-FFF2-40B4-BE49-F238E27FC236}">
                <a16:creationId xmlns:a16="http://schemas.microsoft.com/office/drawing/2014/main" id="{1603C92D-6940-43EF-AF04-E36FC53F1B23}"/>
              </a:ext>
            </a:extLst>
          </p:cNvPr>
          <p:cNvPicPr>
            <a:picLocks noChangeAspect="1"/>
          </p:cNvPicPr>
          <p:nvPr/>
        </p:nvPicPr>
        <p:blipFill>
          <a:blip r:embed="rId7"/>
          <a:stretch>
            <a:fillRect/>
          </a:stretch>
        </p:blipFill>
        <p:spPr>
          <a:xfrm>
            <a:off x="7782739" y="1741461"/>
            <a:ext cx="586604" cy="586435"/>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07703" y="2411901"/>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1510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020893" y="2413219"/>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150218" y="2408982"/>
            <a:ext cx="1905785" cy="599969"/>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061246" y="2428361"/>
            <a:ext cx="190578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24" name="@DonovanBrown">
            <a:extLst>
              <a:ext uri="{FF2B5EF4-FFF2-40B4-BE49-F238E27FC236}">
                <a16:creationId xmlns:a16="http://schemas.microsoft.com/office/drawing/2014/main" id="{B59AF50C-0E39-458C-B8D0-B50F8A101E39}"/>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31397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Mix and match to create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workflows with tools from Microsoft, open source or your favorite 3rd party tools</a:t>
            </a:r>
            <a:endParaRPr lang="en-US" dirty="0">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a:solidFill>
                  <a:srgbClr val="000000">
                    <a:lumMod val="65000"/>
                    <a:lumOff val="35000"/>
                  </a:srgbClr>
                </a:solidFill>
                <a:latin typeface="Segoe UI"/>
              </a:rPr>
              <a:t>Target any cloud, on-prem or both and deploy to the servers you need</a:t>
            </a:r>
            <a:endParaRPr lang="en-US" sz="1568">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
        <p:nvSpPr>
          <p:cNvPr id="52" name="@DonovanBrown">
            <a:extLst>
              <a:ext uri="{FF2B5EF4-FFF2-40B4-BE49-F238E27FC236}">
                <a16:creationId xmlns:a16="http://schemas.microsoft.com/office/drawing/2014/main" id="{2F4B5FA0-D9DE-4262-8784-2A5B09892E14}"/>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a:t>Broadening the Azure Ecosystem</a:t>
            </a:r>
          </a:p>
        </p:txBody>
      </p:sp>
      <p:pic>
        <p:nvPicPr>
          <p:cNvPr id="7" name="Picture 7">
            <a:extLst>
              <a:ext uri="{FF2B5EF4-FFF2-40B4-BE49-F238E27FC236}">
                <a16:creationId xmlns:a16="http://schemas.microsoft.com/office/drawing/2014/main" id="{26B251F0-2967-4264-A40B-A2C0F324E7C3}"/>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583F109B-BEA1-4BF4-8098-A4B29F80E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892" y="2537880"/>
            <a:ext cx="401245" cy="4012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86759CA2-DE24-473D-BF47-A952498CF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007" y="3808005"/>
            <a:ext cx="362876" cy="367693"/>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974F0FA9-CE64-44EB-81A0-3179B1066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552" y="4531741"/>
            <a:ext cx="396449" cy="39166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D4969EC-8267-4442-98B6-886232847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728" y="5222461"/>
            <a:ext cx="391653" cy="391668"/>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E81AB5FA-0D0B-4851-8E72-ECD8DA2142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0547" y="3068989"/>
            <a:ext cx="396448" cy="406053"/>
          </a:xfrm>
          <a:prstGeom prst="rect">
            <a:avLst/>
          </a:prstGeom>
        </p:spPr>
      </p:pic>
      <p:pic>
        <p:nvPicPr>
          <p:cNvPr id="15" name="Picture 6" descr="Related image">
            <a:extLst>
              <a:ext uri="{FF2B5EF4-FFF2-40B4-BE49-F238E27FC236}">
                <a16:creationId xmlns:a16="http://schemas.microsoft.com/office/drawing/2014/main" id="{FFA7DF67-C0EC-47DE-84E4-5CA50A8A704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90C24C34-315A-45B2-96DE-801FD843355F}"/>
              </a:ext>
            </a:extLst>
          </p:cNvPr>
          <p:cNvPicPr>
            <a:picLocks noChangeAspect="1"/>
          </p:cNvPicPr>
          <p:nvPr/>
        </p:nvPicPr>
        <p:blipFill>
          <a:blip r:embed="rId10"/>
          <a:stretch>
            <a:fillRect/>
          </a:stretch>
        </p:blipFill>
        <p:spPr>
          <a:xfrm>
            <a:off x="6465731" y="1137089"/>
            <a:ext cx="470363" cy="447438"/>
          </a:xfrm>
          <a:prstGeom prst="rect">
            <a:avLst/>
          </a:prstGeom>
        </p:spPr>
      </p:pic>
      <p:pic>
        <p:nvPicPr>
          <p:cNvPr id="17" name="Picture 16" descr="A drawing of a cartoon character&#10;&#10;Description generated with high confidence">
            <a:extLst>
              <a:ext uri="{FF2B5EF4-FFF2-40B4-BE49-F238E27FC236}">
                <a16:creationId xmlns:a16="http://schemas.microsoft.com/office/drawing/2014/main" id="{E6CEE00A-58BA-4239-86CE-B99C6D4D9E40}"/>
              </a:ext>
            </a:extLst>
          </p:cNvPr>
          <p:cNvPicPr>
            <a:picLocks noChangeAspect="1"/>
          </p:cNvPicPr>
          <p:nvPr/>
        </p:nvPicPr>
        <p:blipFill>
          <a:blip r:embed="rId11"/>
          <a:stretch>
            <a:fillRect/>
          </a:stretch>
        </p:blipFill>
        <p:spPr>
          <a:xfrm>
            <a:off x="8655955" y="2780277"/>
            <a:ext cx="450177" cy="436668"/>
          </a:xfrm>
          <a:prstGeom prst="rect">
            <a:avLst/>
          </a:prstGeom>
        </p:spPr>
      </p:pic>
      <p:pic>
        <p:nvPicPr>
          <p:cNvPr id="20" name="Picture 2" descr="Image result for azure monitor icon">
            <a:extLst>
              <a:ext uri="{FF2B5EF4-FFF2-40B4-BE49-F238E27FC236}">
                <a16:creationId xmlns:a16="http://schemas.microsoft.com/office/drawing/2014/main" id="{7D368800-B678-477B-97A9-21B90EBD197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Lst>
          </p:cNvPr>
          <p:cNvPicPr>
            <a:picLocks noChangeAspect="1"/>
          </p:cNvPicPr>
          <p:nvPr/>
        </p:nvPicPr>
        <p:blipFill>
          <a:blip r:embed="rId13"/>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Lst>
          </p:cNvPr>
          <p:cNvPicPr>
            <a:picLocks noChangeAspect="1"/>
          </p:cNvPicPr>
          <p:nvPr/>
        </p:nvPicPr>
        <p:blipFill>
          <a:blip r:embed="rId14"/>
          <a:stretch>
            <a:fillRect/>
          </a:stretch>
        </p:blipFill>
        <p:spPr>
          <a:xfrm>
            <a:off x="7818801" y="1378651"/>
            <a:ext cx="544805" cy="519113"/>
          </a:xfrm>
          <a:prstGeom prst="rect">
            <a:avLst/>
          </a:prstGeom>
        </p:spPr>
      </p:pic>
      <p:pic>
        <p:nvPicPr>
          <p:cNvPr id="24" name="Picture 2" descr="Image result for ansible logo">
            <a:extLst>
              <a:ext uri="{FF2B5EF4-FFF2-40B4-BE49-F238E27FC236}">
                <a16:creationId xmlns:a16="http://schemas.microsoft.com/office/drawing/2014/main" id="{5651A66A-A315-4F5D-9C48-BC6D824C8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c.cloudgeni.us/wp-content/uploads/terraform-1087x1087.png">
            <a:extLst>
              <a:ext uri="{FF2B5EF4-FFF2-40B4-BE49-F238E27FC236}">
                <a16:creationId xmlns:a16="http://schemas.microsoft.com/office/drawing/2014/main" id="{5913F7E1-3196-470C-824D-782F3AEB9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elated image">
            <a:extLst>
              <a:ext uri="{FF2B5EF4-FFF2-40B4-BE49-F238E27FC236}">
                <a16:creationId xmlns:a16="http://schemas.microsoft.com/office/drawing/2014/main" id="{09AF17AB-58E3-4BA9-AC40-F3D0EEB450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Lst>
          </p:cNvPr>
          <p:cNvPicPr>
            <a:picLocks noChangeAspect="1"/>
          </p:cNvPicPr>
          <p:nvPr/>
        </p:nvPicPr>
        <p:blipFill rotWithShape="1">
          <a:blip r:embed="rId18">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Lst>
          </p:cNvPr>
          <p:cNvPicPr>
            <a:picLocks noChangeAspect="1"/>
          </p:cNvPicPr>
          <p:nvPr/>
        </p:nvPicPr>
        <p:blipFill>
          <a:blip r:embed="rId19"/>
          <a:stretch>
            <a:fillRect/>
          </a:stretch>
        </p:blipFill>
        <p:spPr>
          <a:xfrm>
            <a:off x="8000953" y="5503740"/>
            <a:ext cx="871962" cy="292045"/>
          </a:xfrm>
          <a:prstGeom prst="rect">
            <a:avLst/>
          </a:prstGeom>
        </p:spPr>
      </p:pic>
      <p:sp>
        <p:nvSpPr>
          <p:cNvPr id="76" name="TextBox 75">
            <a:extLst>
              <a:ext uri="{FF2B5EF4-FFF2-40B4-BE49-F238E27FC236}">
                <a16:creationId xmlns:a16="http://schemas.microsoft.com/office/drawing/2014/main" id="{ACBCA11B-9BAC-467F-92AB-EEF8A5B033B6}"/>
              </a:ext>
            </a:extLst>
          </p:cNvPr>
          <p:cNvSpPr txBox="1"/>
          <p:nvPr/>
        </p:nvSpPr>
        <p:spPr>
          <a:xfrm>
            <a:off x="5171840" y="3348676"/>
            <a:ext cx="1835547" cy="83276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314"/>
            <a:r>
              <a:rPr lang="en-US" b="1">
                <a:solidFill>
                  <a:srgbClr val="FFFFFF"/>
                </a:solidFill>
                <a:latin typeface="Segoe UI"/>
              </a:rPr>
              <a:t>Microsoft</a:t>
            </a:r>
            <a:endParaRPr lang="en-US" b="1">
              <a:solidFill>
                <a:srgbClr val="FFFFFF"/>
              </a:solidFill>
              <a:latin typeface="Segoe UI"/>
              <a:cs typeface="Segoe UI"/>
            </a:endParaRPr>
          </a:p>
          <a:p>
            <a:pPr algn="ctr" defTabSz="914314"/>
            <a:r>
              <a:rPr lang="en-US" b="1">
                <a:solidFill>
                  <a:srgbClr val="FFFFFF"/>
                </a:solidFill>
                <a:latin typeface="Segoe UI"/>
                <a:cs typeface="Segoe UI"/>
              </a:rPr>
              <a:t>Azure</a:t>
            </a:r>
          </a:p>
        </p:txBody>
      </p:sp>
      <p:sp>
        <p:nvSpPr>
          <p:cNvPr id="21" name="@DonovanBrown">
            <a:extLst>
              <a:ext uri="{FF2B5EF4-FFF2-40B4-BE49-F238E27FC236}">
                <a16:creationId xmlns:a16="http://schemas.microsoft.com/office/drawing/2014/main" id="{E4FC4DBA-3BF2-4107-9875-203F95A6F297}"/>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2234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3" ma:contentTypeDescription="" ma:contentTypeScope="" ma:versionID="8e666645de464e8814f6c20d33842d35">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d40e070e36d8b9e37b998b239b47c23"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DoFalsevan Brown</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BRK2213</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8AAA1E-D2D2-4011-9D25-53CA9057B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5a4b3278-325d-441a-b38f-6f1926bc734e"/>
    <ds:schemaRef ds:uri="http://purl.org/dc/elements/1.1/"/>
    <ds:schemaRef ds:uri="http://www.w3.org/XML/1998/namespace"/>
    <ds:schemaRef ds:uri="http://schemas.microsoft.com/sharepoint/v3"/>
    <ds:schemaRef ds:uri="http://schemas.microsoft.com/office/infopath/2007/PartnerControls"/>
    <ds:schemaRef ds:uri="http://schemas.openxmlformats.org/package/2006/metadata/core-properties"/>
    <ds:schemaRef ds:uri="http://purl.org/dc/dcmitype/"/>
    <ds:schemaRef ds:uri="http://schemas.microsoft.com/office/2006/metadata/properties"/>
    <ds:schemaRef ds:uri="9d1f81f6-e953-47ea-988e-33ed651c58e6"/>
    <ds:schemaRef ds:uri="230e9df3-be65-4c73-a93b-d1236ebd677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14</TotalTime>
  <Words>1810</Words>
  <Application>Microsoft Office PowerPoint</Application>
  <PresentationFormat>Widescreen</PresentationFormat>
  <Paragraphs>223</Paragraphs>
  <Slides>25</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Arial</vt:lpstr>
      <vt:lpstr>Bodoni MT</vt:lpstr>
      <vt:lpstr>Calibri</vt:lpstr>
      <vt:lpstr>Consolas</vt:lpstr>
      <vt:lpstr>Rockwell Extra Bold</vt:lpstr>
      <vt:lpstr>Segoe UI</vt:lpstr>
      <vt:lpstr>Segoe UI Light</vt:lpstr>
      <vt:lpstr>Segoe UI Semibold</vt:lpstr>
      <vt:lpstr>Segoe UI Semilight</vt:lpstr>
      <vt:lpstr>Wingdings</vt:lpstr>
      <vt:lpstr>5-50203_Microsoft_Ignite_Template</vt:lpstr>
      <vt:lpstr>Azure PPT Template - 2018</vt:lpstr>
      <vt:lpstr>Azure DevOps  </vt:lpstr>
      <vt:lpstr>PowerPoint Presentation</vt:lpstr>
      <vt:lpstr>What is DevOps?</vt:lpstr>
      <vt:lpstr>What technologies do I need to support DevOps?</vt:lpstr>
      <vt:lpstr>How Microsoft can help</vt:lpstr>
      <vt:lpstr>Introducing Azure DevOps</vt:lpstr>
      <vt:lpstr>Azure DevOps</vt:lpstr>
      <vt:lpstr>Azure DevOps: Choose what you love</vt:lpstr>
      <vt:lpstr>Broadening the Azure Ecosystem</vt:lpstr>
      <vt:lpstr>Getting Started</vt:lpstr>
      <vt:lpstr>Azure Boards</vt:lpstr>
      <vt:lpstr>Azure Boards</vt:lpstr>
      <vt:lpstr>Azure Pipelines</vt:lpstr>
      <vt:lpstr>Azure Pipelines</vt:lpstr>
      <vt:lpstr>Deploy Repeatedly &amp; Reliably</vt:lpstr>
      <vt:lpstr>Azure Pipelines</vt:lpstr>
      <vt:lpstr>Azure Repos</vt:lpstr>
      <vt:lpstr>Azure Repos</vt:lpstr>
      <vt:lpstr>Azure Test Plans</vt:lpstr>
      <vt:lpstr>Azure Test Plans </vt:lpstr>
      <vt:lpstr>Azure Artifacts</vt:lpstr>
      <vt:lpstr>Azure Artifacts </vt:lpstr>
      <vt:lpstr>Azure DevOps</vt:lpstr>
      <vt:lpstr>Thank You</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DevOps</dc:title>
  <dc:subject>Microsoft Ignite</dc:subject>
  <dc:creator>MS Events 1142</dc:creator>
  <cp:keywords>Microsoft Ignite</cp:keywords>
  <dc:description/>
  <cp:lastModifiedBy>Daniel Wang</cp:lastModifiedBy>
  <cp:revision>7</cp:revision>
  <dcterms:created xsi:type="dcterms:W3CDTF">2018-09-28T13:24:37Z</dcterms:created>
  <dcterms:modified xsi:type="dcterms:W3CDTF">2020-01-20T23:00:51Z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